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257" r:id="rId3"/>
    <p:sldId id="258" r:id="rId4"/>
    <p:sldId id="267" r:id="rId5"/>
    <p:sldId id="268" r:id="rId6"/>
    <p:sldId id="275" r:id="rId7"/>
    <p:sldId id="269" r:id="rId8"/>
    <p:sldId id="265" r:id="rId9"/>
    <p:sldId id="271" r:id="rId10"/>
    <p:sldId id="272" r:id="rId11"/>
    <p:sldId id="274" r:id="rId12"/>
    <p:sldId id="263" r:id="rId13"/>
    <p:sldId id="259" r:id="rId14"/>
    <p:sldId id="273" r:id="rId15"/>
    <p:sldId id="270" r:id="rId16"/>
    <p:sldId id="260" r:id="rId17"/>
    <p:sldId id="262" r:id="rId18"/>
    <p:sldId id="261" r:id="rId19"/>
    <p:sldId id="264" r:id="rId20"/>
    <p:sldId id="266" r:id="rId21"/>
    <p:sldId id="276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4"/>
    <p:restoredTop sz="94679"/>
  </p:normalViewPr>
  <p:slideViewPr>
    <p:cSldViewPr snapToGrid="0" snapToObjects="1">
      <p:cViewPr varScale="1">
        <p:scale>
          <a:sx n="203" d="100"/>
          <a:sy n="203" d="100"/>
        </p:scale>
        <p:origin x="2021" y="14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media/image1.tif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5336F5-A68D-9A4A-83AB-B8CD6FA5C732}" type="datetimeFigureOut">
              <a:rPr lang="en-US" smtClean="0"/>
              <a:t>2/27/2019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A9633A-392A-4347-9D1C-FF5FFE94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127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2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D8AC05B1-2526-7C44-8A74-66C916069F4A}" type="datetime1">
              <a:rPr lang="en-US" smtClean="0"/>
              <a:t>2/27/2019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C0E5C021-D243-504D-84B8-D45D829E8B6B}" type="datetime1">
              <a:rPr lang="en-US" smtClean="0"/>
              <a:t>2/27/2019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B6F93F85-28A1-8344-9763-EF19E19F9128}" type="datetime1">
              <a:rPr lang="en-US" smtClean="0"/>
              <a:t>2/27/2019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A2B5E9FB-9AD4-754B-A772-6D3733DD5BAC}" type="datetime1">
              <a:rPr lang="en-US" smtClean="0"/>
              <a:t>2/27/2019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3140DF9E-9222-EE48-A64D-28DE5FAE4784}" type="datetime1">
              <a:rPr lang="en-US" smtClean="0"/>
              <a:t>2/27/2019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A61490FA-57A5-0041-9FDC-ACD83A9AA0E7}" type="datetime1">
              <a:rPr lang="en-US" smtClean="0"/>
              <a:t>2/27/2019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7E8290BC-2F66-E549-BF33-0BE20A5801B5}" type="datetime1">
              <a:rPr lang="en-US" smtClean="0"/>
              <a:t>2/27/2019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3BC728CC-7587-8545-9431-C9A8BB34EC62}" type="datetime1">
              <a:rPr lang="en-US" smtClean="0"/>
              <a:t>2/27/2019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9A66CD15-5422-0542-9CE8-BC312846333A}" type="datetime1">
              <a:rPr lang="en-US" smtClean="0"/>
              <a:t>2/27/2019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2A2384D1-AE54-4D4A-B83F-6EAD03BEB987}" type="datetime1">
              <a:rPr lang="en-US" smtClean="0"/>
              <a:t>2/27/2019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628650" y="6356350"/>
            <a:ext cx="1892128" cy="48895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2pPr>
            <a:lvl3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3pPr>
            <a:lvl4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4pPr>
            <a:lvl5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5pPr>
            <a:lvl6pPr marL="4572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>
              <a:defRPr/>
            </a:pPr>
            <a:r>
              <a:rPr lang="en-US" sz="1600" b="1" kern="0" dirty="0" err="1">
                <a:solidFill>
                  <a:srgbClr val="0257A1"/>
                </a:solidFill>
              </a:rPr>
              <a:t>DataScience</a:t>
            </a:r>
            <a:r>
              <a:rPr lang="en-US" sz="1600" b="1" kern="0" dirty="0" err="1">
                <a:solidFill>
                  <a:srgbClr val="C00000"/>
                </a:solidFill>
              </a:rPr>
              <a:t>@</a:t>
            </a:r>
            <a:r>
              <a:rPr lang="en-US" sz="1600" b="1" kern="0" dirty="0" err="1">
                <a:solidFill>
                  <a:srgbClr val="0257A1"/>
                </a:solidFill>
              </a:rPr>
              <a:t>SMU</a:t>
            </a:r>
            <a:endParaRPr lang="en-US" sz="1600" b="1" kern="0" dirty="0">
              <a:solidFill>
                <a:srgbClr val="0257A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017093" y="6295132"/>
            <a:ext cx="939114" cy="48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07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FF0000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2060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FF0000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2060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asdaq.com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0243"/>
            <a:ext cx="7772400" cy="2387600"/>
          </a:xfrm>
        </p:spPr>
        <p:txBody>
          <a:bodyPr>
            <a:noAutofit/>
          </a:bodyPr>
          <a:lstStyle/>
          <a:p>
            <a:r>
              <a:rPr lang="en-US" sz="4800" dirty="0"/>
              <a:t>Survey of RDBMS vs. Graph Database </a:t>
            </a:r>
            <a:br>
              <a:rPr lang="en-US" sz="4800" dirty="0"/>
            </a:br>
            <a:r>
              <a:rPr lang="en-US" sz="4800" dirty="0"/>
              <a:t>Performance Using Time Series Data Manipulation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069918"/>
            <a:ext cx="6858000" cy="1655762"/>
          </a:xfrm>
        </p:spPr>
        <p:txBody>
          <a:bodyPr/>
          <a:lstStyle/>
          <a:p>
            <a:r>
              <a:rPr lang="en-US" dirty="0"/>
              <a:t>Paul Marquardt and Kristen Rollins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321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50" advClick="0" advTm="150"/>
    </mc:Choice>
    <mc:Fallback>
      <p:transition advClick="0" advTm="15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Neo4j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Chosen graph DBMS</a:t>
            </a:r>
          </a:p>
          <a:p>
            <a:pPr lvl="1"/>
            <a:r>
              <a:rPr lang="en-US" dirty="0"/>
              <a:t>Most popular graph database</a:t>
            </a:r>
          </a:p>
          <a:p>
            <a:pPr lvl="1"/>
            <a:r>
              <a:rPr lang="en-US" dirty="0"/>
              <a:t>Open source</a:t>
            </a:r>
          </a:p>
          <a:p>
            <a:pPr lvl="1"/>
            <a:r>
              <a:rPr lang="en-US" dirty="0"/>
              <a:t>Easy setup</a:t>
            </a:r>
          </a:p>
          <a:p>
            <a:r>
              <a:rPr lang="en-US" dirty="0"/>
              <a:t>Expectations</a:t>
            </a:r>
          </a:p>
          <a:p>
            <a:pPr lvl="1"/>
            <a:r>
              <a:rPr lang="en-US" dirty="0"/>
              <a:t>More appropriate representation</a:t>
            </a:r>
          </a:p>
          <a:p>
            <a:pPr lvl="1"/>
            <a:r>
              <a:rPr lang="en-US" dirty="0"/>
              <a:t>Faster queries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Picture 4" descr="neo4j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86" y="5121990"/>
            <a:ext cx="3085903" cy="1234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70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MySQL Data Model</a:t>
            </a:r>
          </a:p>
        </p:txBody>
      </p:sp>
      <p:pic>
        <p:nvPicPr>
          <p:cNvPr id="5" name="Content Placeholder 4" descr="imag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151" r="-34151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524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MySQL Data Model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12</a:t>
            </a:fld>
            <a:endParaRPr lang="en-US" dirty="0"/>
          </a:p>
        </p:txBody>
      </p:sp>
      <p:pic>
        <p:nvPicPr>
          <p:cNvPr id="9" name="Content Placeholder 4" descr="imag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151" r="-34151"/>
          <a:stretch>
            <a:fillRect/>
          </a:stretch>
        </p:blipFill>
        <p:spPr>
          <a:xfrm>
            <a:off x="628650" y="1825625"/>
            <a:ext cx="7886700" cy="4351338"/>
          </a:xfrm>
        </p:spPr>
      </p:pic>
    </p:spTree>
    <p:extLst>
      <p:ext uri="{BB962C8B-B14F-4D97-AF65-F5344CB8AC3E}">
        <p14:creationId xmlns:p14="http://schemas.microsoft.com/office/powerpoint/2010/main" val="87187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MySQL 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sample data to the database</a:t>
            </a:r>
          </a:p>
          <a:p>
            <a:r>
              <a:rPr lang="en-US" dirty="0"/>
              <a:t>Calculate VIR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376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Neo4j Basics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 basic data constructs</a:t>
            </a:r>
          </a:p>
          <a:p>
            <a:pPr lvl="1"/>
            <a:r>
              <a:rPr lang="en-US" dirty="0"/>
              <a:t>Nodes</a:t>
            </a:r>
          </a:p>
          <a:p>
            <a:pPr lvl="1"/>
            <a:r>
              <a:rPr lang="en-US" dirty="0"/>
              <a:t>Relationships</a:t>
            </a:r>
          </a:p>
          <a:p>
            <a:pPr lvl="1"/>
            <a:r>
              <a:rPr lang="en-US" dirty="0"/>
              <a:t>Properties</a:t>
            </a:r>
          </a:p>
          <a:p>
            <a:pPr lvl="1"/>
            <a:r>
              <a:rPr lang="en-US" dirty="0"/>
              <a:t>Labels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3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Cypher Queries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Basic structure (reading data)</a:t>
            </a:r>
          </a:p>
          <a:p>
            <a:pPr marL="457200" lvl="1" indent="0">
              <a:buNone/>
            </a:pPr>
            <a:r>
              <a:rPr lang="en-US" sz="2400" dirty="0"/>
              <a:t>MATCH (m:Label1)-[:Relation]-&gt;(n:Label2)</a:t>
            </a:r>
          </a:p>
          <a:p>
            <a:pPr marL="457200" lvl="1" indent="0">
              <a:buNone/>
            </a:pPr>
            <a:r>
              <a:rPr lang="en-US" sz="2400" dirty="0"/>
              <a:t>RETURN </a:t>
            </a:r>
            <a:r>
              <a:rPr lang="en-US" sz="2400" dirty="0" err="1"/>
              <a:t>m,n</a:t>
            </a:r>
            <a:endParaRPr lang="en-US" sz="2400" dirty="0"/>
          </a:p>
          <a:p>
            <a:r>
              <a:rPr lang="en-US" dirty="0"/>
              <a:t>Example</a:t>
            </a:r>
          </a:p>
          <a:p>
            <a:pPr marL="457200" lvl="1" indent="0">
              <a:buNone/>
            </a:pPr>
            <a:r>
              <a:rPr lang="en-US" sz="2400" dirty="0"/>
              <a:t>MATCH (</a:t>
            </a:r>
            <a:r>
              <a:rPr lang="en-US" sz="2400" dirty="0" err="1"/>
              <a:t>d:Date</a:t>
            </a:r>
            <a:r>
              <a:rPr lang="en-US" sz="2400" dirty="0"/>
              <a:t>)-[:Occurs]-(s)-[:Has]-(p) </a:t>
            </a:r>
          </a:p>
          <a:p>
            <a:pPr marL="457200" lvl="1" indent="0">
              <a:buNone/>
            </a:pPr>
            <a:r>
              <a:rPr lang="en-US" sz="2400" dirty="0"/>
              <a:t>WHERE (</a:t>
            </a:r>
            <a:r>
              <a:rPr lang="en-US" sz="2400" dirty="0" err="1"/>
              <a:t>d.value</a:t>
            </a:r>
            <a:r>
              <a:rPr lang="en-US" sz="2400" dirty="0"/>
              <a:t>="1/2/19" OR </a:t>
            </a:r>
            <a:r>
              <a:rPr lang="en-US" sz="2400" dirty="0" err="1"/>
              <a:t>d.value</a:t>
            </a:r>
            <a:r>
              <a:rPr lang="en-US" sz="2400" dirty="0"/>
              <a:t>="1/3/19” </a:t>
            </a:r>
          </a:p>
          <a:p>
            <a:pPr marL="457200" lvl="1" indent="0">
              <a:buNone/>
            </a:pPr>
            <a:r>
              <a:rPr lang="en-US" sz="2400" dirty="0"/>
              <a:t>		OR </a:t>
            </a:r>
            <a:r>
              <a:rPr lang="en-US" sz="2400" dirty="0" err="1"/>
              <a:t>d.value</a:t>
            </a:r>
            <a:r>
              <a:rPr lang="en-US" sz="2400" dirty="0"/>
              <a:t>="1/4/19”) </a:t>
            </a:r>
          </a:p>
          <a:p>
            <a:pPr marL="457200" lvl="1" indent="0">
              <a:buNone/>
            </a:pPr>
            <a:r>
              <a:rPr lang="en-US" sz="2400" dirty="0"/>
              <a:t>		AND (</a:t>
            </a:r>
            <a:r>
              <a:rPr lang="en-US" sz="2400" dirty="0" err="1"/>
              <a:t>s.name</a:t>
            </a:r>
            <a:r>
              <a:rPr lang="en-US" sz="2400" dirty="0"/>
              <a:t>="AABA" OR </a:t>
            </a:r>
            <a:r>
              <a:rPr lang="en-US" sz="2400" dirty="0" err="1"/>
              <a:t>s.name</a:t>
            </a:r>
            <a:r>
              <a:rPr lang="en-US" sz="2400" dirty="0"/>
              <a:t>="AAL”) </a:t>
            </a:r>
          </a:p>
          <a:p>
            <a:pPr marL="457200" lvl="1" indent="0">
              <a:buNone/>
            </a:pPr>
            <a:r>
              <a:rPr lang="en-US" sz="2400" dirty="0"/>
              <a:t>RETURN </a:t>
            </a:r>
            <a:r>
              <a:rPr lang="en-US" sz="2400" dirty="0" err="1"/>
              <a:t>d,s,p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16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Neo4j Data Model</a:t>
            </a:r>
          </a:p>
        </p:txBody>
      </p:sp>
      <p:pic>
        <p:nvPicPr>
          <p:cNvPr id="5" name="Content Placeholder 4" descr="Screen Shot 2019-02-26 at 6.48.05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" r="270"/>
          <a:stretch/>
        </p:blipFill>
        <p:spPr>
          <a:xfrm>
            <a:off x="1566333" y="1577286"/>
            <a:ext cx="6011333" cy="4599677"/>
          </a:xfrm>
          <a:ln>
            <a:solidFill>
              <a:srgbClr val="000000"/>
            </a:solidFill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42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Neo4j Data Model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17</a:t>
            </a:fld>
            <a:endParaRPr lang="en-US" dirty="0"/>
          </a:p>
        </p:txBody>
      </p:sp>
      <p:pic>
        <p:nvPicPr>
          <p:cNvPr id="6" name="Content Placeholder 4" descr="Screen Shot 2019-02-26 at 6.48.05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" r="270"/>
          <a:stretch/>
        </p:blipFill>
        <p:spPr>
          <a:xfrm>
            <a:off x="1566333" y="1577286"/>
            <a:ext cx="6011333" cy="4599677"/>
          </a:xfr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16435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Neo4j 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sample data to the database</a:t>
            </a:r>
          </a:p>
          <a:p>
            <a:r>
              <a:rPr lang="en-US" dirty="0"/>
              <a:t>Calculate VIR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529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Metrics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DMBS internal metrics</a:t>
            </a:r>
          </a:p>
          <a:p>
            <a:pPr lvl="1"/>
            <a:r>
              <a:rPr lang="en-US" dirty="0"/>
              <a:t>Execution time</a:t>
            </a:r>
          </a:p>
          <a:p>
            <a:pPr lvl="1"/>
            <a:r>
              <a:rPr lang="en-US" dirty="0"/>
              <a:t>Joins, temp tables</a:t>
            </a:r>
          </a:p>
          <a:p>
            <a:pPr lvl="1"/>
            <a:r>
              <a:rPr lang="en-US" dirty="0"/>
              <a:t>Nodes traversed</a:t>
            </a:r>
          </a:p>
          <a:p>
            <a:r>
              <a:rPr lang="en-US" dirty="0"/>
              <a:t>OS level metrics</a:t>
            </a:r>
          </a:p>
          <a:p>
            <a:pPr lvl="1"/>
            <a:r>
              <a:rPr lang="en-US" dirty="0"/>
              <a:t>CPU utilization</a:t>
            </a:r>
          </a:p>
          <a:p>
            <a:pPr lvl="1"/>
            <a:r>
              <a:rPr lang="en-US" dirty="0"/>
              <a:t>RAM usage</a:t>
            </a:r>
          </a:p>
          <a:p>
            <a:pPr lvl="1"/>
            <a:r>
              <a:rPr lang="en-US" dirty="0"/>
              <a:t>Disk usage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96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We will test the suitability of an RDBMS system to manipulate times series data versus a graphing database to compare performance statistics.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44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Obtaining Metrics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MySQL internal performance statistics</a:t>
            </a:r>
          </a:p>
          <a:p>
            <a:r>
              <a:rPr lang="en-US" dirty="0"/>
              <a:t>Neo4j internal performance statistics</a:t>
            </a:r>
          </a:p>
          <a:p>
            <a:r>
              <a:rPr lang="en-US" dirty="0"/>
              <a:t>Microsoft Performance Monitor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20</a:t>
            </a:fld>
            <a:endParaRPr lang="en-US" dirty="0"/>
          </a:p>
        </p:txBody>
      </p:sp>
      <p:pic>
        <p:nvPicPr>
          <p:cNvPr id="5" name="Picture 4" descr="Screen Shot 2019-02-26 at 10.32.3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414" y="3515784"/>
            <a:ext cx="4432428" cy="252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97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Volatility Index Rating</a:t>
            </a:r>
          </a:p>
          <a:p>
            <a:r>
              <a:rPr lang="en-US" dirty="0"/>
              <a:t>RDBMS (MySQL) </a:t>
            </a:r>
            <a:r>
              <a:rPr lang="en-US" dirty="0" err="1"/>
              <a:t>vs</a:t>
            </a:r>
            <a:r>
              <a:rPr lang="en-US" dirty="0"/>
              <a:t> Graph (Neo4j)</a:t>
            </a:r>
          </a:p>
          <a:p>
            <a:pPr lvl="1"/>
            <a:r>
              <a:rPr lang="en-US" dirty="0"/>
              <a:t>Suitability</a:t>
            </a:r>
          </a:p>
          <a:p>
            <a:pPr lvl="1"/>
            <a:r>
              <a:rPr lang="en-US" dirty="0"/>
              <a:t>Performance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Questions?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25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 </a:t>
            </a:r>
            <a:r>
              <a:rPr lang="mr-IN" dirty="0"/>
              <a:t>–</a:t>
            </a:r>
            <a:r>
              <a:rPr lang="en-US" dirty="0"/>
              <a:t> Stock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American stock exchanges</a:t>
            </a:r>
          </a:p>
          <a:p>
            <a:pPr lvl="1"/>
            <a:r>
              <a:rPr lang="en-US" dirty="0"/>
              <a:t>AMEX, NASDAQ, NYSE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3</a:t>
            </a:fld>
            <a:endParaRPr lang="en-US" dirty="0"/>
          </a:p>
        </p:txBody>
      </p:sp>
      <p:pic>
        <p:nvPicPr>
          <p:cNvPr id="5" name="Picture 4" descr="170304170721-new-york-stock-exchange-vr-exlarge-16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258" y="3031899"/>
            <a:ext cx="5066863" cy="284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41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– </a:t>
            </a:r>
            <a:r>
              <a:rPr lang="en-US" sz="3200" dirty="0"/>
              <a:t>Volatility Index 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Volatility Index (VIR)</a:t>
            </a:r>
          </a:p>
          <a:p>
            <a:pPr lvl="1"/>
            <a:r>
              <a:rPr lang="en-US" dirty="0"/>
              <a:t>“Volatility Index Graph”</a:t>
            </a:r>
          </a:p>
          <a:p>
            <a:pPr lvl="1"/>
            <a:r>
              <a:rPr lang="en-US" dirty="0"/>
              <a:t>Formula over previous 22 days:</a:t>
            </a:r>
          </a:p>
          <a:p>
            <a:pPr lvl="1"/>
            <a:endParaRPr lang="en-US" dirty="0"/>
          </a:p>
          <a:p>
            <a:pPr marL="457200" lvl="1" indent="0" algn="ctr">
              <a:buNone/>
            </a:pPr>
            <a:r>
              <a:rPr lang="en-US" dirty="0">
                <a:solidFill>
                  <a:schemeClr val="tx1"/>
                </a:solidFill>
              </a:rPr>
              <a:t>VIR = (Highest Close </a:t>
            </a:r>
            <a:r>
              <a:rPr lang="mr-IN" dirty="0">
                <a:solidFill>
                  <a:schemeClr val="tx1"/>
                </a:solidFill>
              </a:rPr>
              <a:t>–</a:t>
            </a:r>
            <a:r>
              <a:rPr lang="en-US" dirty="0">
                <a:solidFill>
                  <a:schemeClr val="tx1"/>
                </a:solidFill>
              </a:rPr>
              <a:t> Current Low) / (Highest </a:t>
            </a:r>
            <a:r>
              <a:rPr lang="en-US">
                <a:solidFill>
                  <a:schemeClr val="tx1"/>
                </a:solidFill>
              </a:rPr>
              <a:t>High) * 100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2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- VIR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5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088E01C-2430-493F-ACFF-65367FDF8D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2230361"/>
            <a:ext cx="7886700" cy="354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844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- VIR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Content Placeholder 7">
            <a:extLst>
              <a:ext uri="{FF2B5EF4-FFF2-40B4-BE49-F238E27FC236}">
                <a16:creationId xmlns:a16="http://schemas.microsoft.com/office/drawing/2014/main" id="{B088E01C-2430-493F-ACFF-65367FDF8D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230361"/>
            <a:ext cx="7886700" cy="354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487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Obtaining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www.nasdaq.com</a:t>
            </a:r>
            <a:r>
              <a:rPr lang="en-US" dirty="0"/>
              <a:t> for symbols and company info</a:t>
            </a:r>
          </a:p>
          <a:p>
            <a:r>
              <a:rPr lang="en-US" dirty="0"/>
              <a:t>Python script to pull historical data</a:t>
            </a:r>
          </a:p>
          <a:p>
            <a:pPr lvl="1"/>
            <a:r>
              <a:rPr lang="en-US" dirty="0"/>
              <a:t>Uses </a:t>
            </a:r>
            <a:r>
              <a:rPr lang="en-US" dirty="0" err="1"/>
              <a:t>pandas_datareader</a:t>
            </a:r>
            <a:r>
              <a:rPr lang="en-US" dirty="0"/>
              <a:t> library</a:t>
            </a:r>
          </a:p>
          <a:p>
            <a:pPr lvl="1"/>
            <a:r>
              <a:rPr lang="en-US" dirty="0"/>
              <a:t>Defines start/end dates</a:t>
            </a:r>
          </a:p>
          <a:p>
            <a:pPr lvl="1"/>
            <a:r>
              <a:rPr lang="en-US" dirty="0"/>
              <a:t>Appends Yahoo stock data to </a:t>
            </a:r>
            <a:r>
              <a:rPr lang="en-US" dirty="0" err="1"/>
              <a:t>csv</a:t>
            </a:r>
            <a:r>
              <a:rPr lang="en-US" dirty="0"/>
              <a:t> file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716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Raw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8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2403781"/>
              </p:ext>
            </p:extLst>
          </p:nvPr>
        </p:nvGraphicFramePr>
        <p:xfrm>
          <a:off x="1917032" y="1678577"/>
          <a:ext cx="5151100" cy="44168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" name="Worksheet" r:id="rId3" imgW="5791200" imgH="4965700" progId="Excel.Sheet.12">
                  <p:embed/>
                </p:oleObj>
              </mc:Choice>
              <mc:Fallback>
                <p:oleObj name="Worksheet" r:id="rId3" imgW="5791200" imgH="4965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17032" y="1678577"/>
                        <a:ext cx="5151100" cy="44168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5825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MySQL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Chosen relational DBMS</a:t>
            </a:r>
          </a:p>
          <a:p>
            <a:pPr lvl="1"/>
            <a:r>
              <a:rPr lang="en-US" dirty="0"/>
              <a:t>Familiar and free</a:t>
            </a:r>
            <a:endParaRPr lang="en-US" dirty="0">
              <a:sym typeface="Wingdings"/>
            </a:endParaRPr>
          </a:p>
          <a:p>
            <a:r>
              <a:rPr lang="en-US" dirty="0">
                <a:sym typeface="Wingdings"/>
              </a:rPr>
              <a:t>Expectations</a:t>
            </a:r>
          </a:p>
          <a:p>
            <a:pPr lvl="1"/>
            <a:r>
              <a:rPr lang="en-US" dirty="0">
                <a:sym typeface="Wingdings"/>
              </a:rPr>
              <a:t>Not suitable for time series data</a:t>
            </a:r>
          </a:p>
          <a:p>
            <a:pPr lvl="1"/>
            <a:r>
              <a:rPr lang="en-US" dirty="0">
                <a:sym typeface="Wingdings"/>
              </a:rPr>
              <a:t>Slow queries (lots of joins)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9</a:t>
            </a:fld>
            <a:endParaRPr lang="en-US" dirty="0"/>
          </a:p>
        </p:txBody>
      </p:sp>
      <p:pic>
        <p:nvPicPr>
          <p:cNvPr id="5" name="Picture 4" descr="MySQL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4647787"/>
            <a:ext cx="2534483" cy="1310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82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2576</TotalTime>
  <Words>340</Words>
  <Application>Microsoft Office PowerPoint</Application>
  <PresentationFormat>On-screen Show (4:3)</PresentationFormat>
  <Paragraphs>104</Paragraphs>
  <Slides>21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ＭＳ Ｐゴシック</vt:lpstr>
      <vt:lpstr>Arial</vt:lpstr>
      <vt:lpstr>Calibri</vt:lpstr>
      <vt:lpstr>Calibri Light</vt:lpstr>
      <vt:lpstr>Wingdings</vt:lpstr>
      <vt:lpstr>Office Theme</vt:lpstr>
      <vt:lpstr>Worksheet</vt:lpstr>
      <vt:lpstr>Survey of RDBMS vs. Graph Database  Performance Using Time Series Data Manipulation </vt:lpstr>
      <vt:lpstr>Problem Statement</vt:lpstr>
      <vt:lpstr>Domain – Stock Data</vt:lpstr>
      <vt:lpstr>Application – Volatility Index Rating</vt:lpstr>
      <vt:lpstr>Application - VIR</vt:lpstr>
      <vt:lpstr>Application - VIR</vt:lpstr>
      <vt:lpstr>Obtaining Data</vt:lpstr>
      <vt:lpstr>Raw Data</vt:lpstr>
      <vt:lpstr>MySQL</vt:lpstr>
      <vt:lpstr>Neo4j</vt:lpstr>
      <vt:lpstr>MySQL Data Model</vt:lpstr>
      <vt:lpstr>MySQL Data Model</vt:lpstr>
      <vt:lpstr>MySQL Next Steps</vt:lpstr>
      <vt:lpstr>Neo4j Basics</vt:lpstr>
      <vt:lpstr>Cypher Queries</vt:lpstr>
      <vt:lpstr>Neo4j Data Model</vt:lpstr>
      <vt:lpstr>Neo4j Data Model</vt:lpstr>
      <vt:lpstr>Neo4j Next Steps</vt:lpstr>
      <vt:lpstr>Performance Metrics</vt:lpstr>
      <vt:lpstr>Obtaining Metrics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Engels</dc:creator>
  <cp:lastModifiedBy>Marquardt, Paul</cp:lastModifiedBy>
  <cp:revision>37</cp:revision>
  <dcterms:created xsi:type="dcterms:W3CDTF">2017-03-18T16:30:52Z</dcterms:created>
  <dcterms:modified xsi:type="dcterms:W3CDTF">2019-02-28T00:33:31Z</dcterms:modified>
</cp:coreProperties>
</file>

<file path=docProps/thumbnail.jpeg>
</file>